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71" r:id="rId3"/>
    <p:sldId id="272" r:id="rId4"/>
    <p:sldId id="323" r:id="rId5"/>
    <p:sldId id="324" r:id="rId6"/>
    <p:sldId id="273" r:id="rId7"/>
    <p:sldId id="325" r:id="rId8"/>
    <p:sldId id="280" r:id="rId9"/>
    <p:sldId id="275" r:id="rId10"/>
    <p:sldId id="278" r:id="rId11"/>
    <p:sldId id="279" r:id="rId12"/>
    <p:sldId id="326" r:id="rId13"/>
    <p:sldId id="335" r:id="rId14"/>
    <p:sldId id="336" r:id="rId15"/>
    <p:sldId id="327" r:id="rId16"/>
    <p:sldId id="328" r:id="rId17"/>
    <p:sldId id="329" r:id="rId18"/>
    <p:sldId id="330" r:id="rId19"/>
    <p:sldId id="331" r:id="rId20"/>
    <p:sldId id="332" r:id="rId21"/>
    <p:sldId id="281" r:id="rId22"/>
    <p:sldId id="310" r:id="rId23"/>
    <p:sldId id="311" r:id="rId24"/>
    <p:sldId id="337" r:id="rId25"/>
    <p:sldId id="333" r:id="rId26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416425"/>
            <a:ext cx="55054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fld id="{2C5687A2-E861-44FC-8F37-41593847FD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323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DF11B-9F29-4713-B6D1-6974101B0D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1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BBECB-4677-4164-A24B-6DAB948154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665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1D87E-14EA-4BA3-B0B2-0F31BB643B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844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0D8B0-D190-4E5A-8433-1980DD4E5F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921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DAD98-473E-4F94-A3A1-6D06E5099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0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38A04-EF2E-46C4-BFDB-9928885754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678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28033-E7C0-4551-BE41-C0C8F36CF0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994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67E54-8B15-435C-A9BA-7C44A535C3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281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7BB82-7F41-41AC-952B-2C0B705BC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009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16C5D-7A8A-4E81-A54F-1A6098059B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724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B9477-2AFC-464E-AABB-29A98B1A1E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700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AD8AF-7CB6-4838-8364-0632440ACB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8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74B475B0-9BAD-4779-9DE1-9267C12970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9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6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Growth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Growth in History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Up to ~500 years ago, most lived in conditions we would call abject poverty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Today:  Income levels much higher and more diverse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Big minority of the world’s population has achieved rapid, sustained income growth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Others, more modest-&gt;middle income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Majority:  in poverty (though usually better off than their ancestors)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What a difference a century makes (book)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Contrasting Growth Experiences</a:t>
            </a:r>
          </a:p>
        </p:txBody>
      </p:sp>
      <p:pic>
        <p:nvPicPr>
          <p:cNvPr id="409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447800"/>
            <a:ext cx="4638675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Why Do Some Countries Grow Faster Than Others?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1676400"/>
            <a:ext cx="56213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…And Some Grow Very Fast?</a:t>
            </a: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338" y="1676400"/>
            <a:ext cx="5446712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What Explains This?  (The Quest for the Holy Grail of Growth)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9800"/>
            <a:ext cx="82296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Factor accumulation:  Increasing size of the capital stock (or labor force)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Machines, factories, buildings, roads, computers, etc.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Productivity growth:  Increasing the amount of output produced by each machine or worker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Use technologies you have more efficiently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Technological change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Starting Point: How Does Income Get Produced?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129540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By combining labor (L) and capital (K)</a:t>
            </a:r>
          </a:p>
          <a:p>
            <a:pPr>
              <a:defRPr/>
            </a:pPr>
            <a:r>
              <a:rPr lang="en-US" dirty="0" smtClean="0"/>
              <a:t>Technology described by an Aggregate Production Function: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 smtClean="0"/>
          </a:p>
          <a:p>
            <a:pPr marL="0" indent="0">
              <a:buFontTx/>
              <a:buNone/>
              <a:defRPr/>
            </a:pPr>
            <a:endParaRPr lang="en-US" dirty="0"/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19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198" name="Object 6"/>
          <p:cNvGraphicFramePr>
            <a:graphicFrameLocks noChangeAspect="1"/>
          </p:cNvGraphicFramePr>
          <p:nvPr/>
        </p:nvGraphicFramePr>
        <p:xfrm>
          <a:off x="2743200" y="3124200"/>
          <a:ext cx="230028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Equation" r:id="rId3" imgW="787058" imgH="203112" progId="Equation.DSMT4">
                  <p:embed/>
                </p:oleObj>
              </mc:Choice>
              <mc:Fallback>
                <p:oleObj name="Equation" r:id="rId3" imgW="787058" imgH="203112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124200"/>
                        <a:ext cx="230028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9" name="Object 4"/>
          <p:cNvGraphicFramePr>
            <a:graphicFrameLocks noChangeAspect="1"/>
          </p:cNvGraphicFramePr>
          <p:nvPr/>
        </p:nvGraphicFramePr>
        <p:xfrm>
          <a:off x="2971800" y="4191000"/>
          <a:ext cx="2173288" cy="186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Equation" r:id="rId5" imgW="774364" imgH="685502" progId="Equation.DSMT4">
                  <p:embed/>
                </p:oleObj>
              </mc:Choice>
              <mc:Fallback>
                <p:oleObj name="Equation" r:id="rId5" imgW="774364" imgH="685502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4191000"/>
                        <a:ext cx="2173288" cy="18669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 Basic Growth Model</a:t>
            </a:r>
          </a:p>
        </p:txBody>
      </p:sp>
      <p:graphicFrame>
        <p:nvGraphicFramePr>
          <p:cNvPr id="9219" name="Object 4"/>
          <p:cNvGraphicFramePr>
            <a:graphicFrameLocks noChangeAspect="1"/>
          </p:cNvGraphicFramePr>
          <p:nvPr>
            <p:ph idx="1"/>
          </p:nvPr>
        </p:nvGraphicFramePr>
        <p:xfrm>
          <a:off x="1292225" y="1752600"/>
          <a:ext cx="652145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3" imgW="2755900" imgH="1803400" progId="Equation.DSMT4">
                  <p:embed/>
                </p:oleObj>
              </mc:Choice>
              <mc:Fallback>
                <p:oleObj name="Equation" r:id="rId3" imgW="2755900" imgH="18034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2225" y="1752600"/>
                        <a:ext cx="6521450" cy="426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0" name="TextBox 1"/>
          <p:cNvSpPr txBox="1">
            <a:spLocks noChangeArrowheads="1"/>
          </p:cNvSpPr>
          <p:nvPr/>
        </p:nvSpPr>
        <p:spPr bwMode="auto">
          <a:xfrm>
            <a:off x="533400" y="6096000"/>
            <a:ext cx="830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So…Grow the economy by raising savings (Harrod-Domar Model)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The Solow Model (Neoclassical Growth Model)</a:t>
            </a:r>
          </a:p>
        </p:txBody>
      </p:sp>
      <p:graphicFrame>
        <p:nvGraphicFramePr>
          <p:cNvPr id="10243" name="Object 4"/>
          <p:cNvGraphicFramePr>
            <a:graphicFrameLocks noChangeAspect="1"/>
          </p:cNvGraphicFramePr>
          <p:nvPr>
            <p:ph idx="1"/>
          </p:nvPr>
        </p:nvGraphicFramePr>
        <p:xfrm>
          <a:off x="361950" y="2501900"/>
          <a:ext cx="2914650" cy="306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name="Equation" r:id="rId3" imgW="1511300" imgH="1587500" progId="Equation.DSMT4">
                  <p:embed/>
                </p:oleObj>
              </mc:Choice>
              <mc:Fallback>
                <p:oleObj name="Equation" r:id="rId3" imgW="1511300" imgH="15875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2501900"/>
                        <a:ext cx="2914650" cy="306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676400"/>
            <a:ext cx="4683125" cy="4232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The Solow Equation</a:t>
            </a:r>
          </a:p>
        </p:txBody>
      </p:sp>
      <p:graphicFrame>
        <p:nvGraphicFramePr>
          <p:cNvPr id="11267" name="Object 4"/>
          <p:cNvGraphicFramePr>
            <a:graphicFrameLocks noChangeAspect="1"/>
          </p:cNvGraphicFramePr>
          <p:nvPr>
            <p:ph idx="1"/>
          </p:nvPr>
        </p:nvGraphicFramePr>
        <p:xfrm>
          <a:off x="2225675" y="1547813"/>
          <a:ext cx="4616450" cy="457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Equation" r:id="rId3" imgW="1358900" imgH="1346200" progId="Equation.DSMT4">
                  <p:embed/>
                </p:oleObj>
              </mc:Choice>
              <mc:Fallback>
                <p:oleObj name="Equation" r:id="rId3" imgW="1358900" imgH="13462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5675" y="1547813"/>
                        <a:ext cx="4616450" cy="4573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Solow Diagram</a:t>
            </a:r>
          </a:p>
        </p:txBody>
      </p:sp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1752600" y="5715000"/>
            <a:ext cx="67056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/>
              <a:t>Point A:  Steady state, long run, or potential output per worker</a:t>
            </a:r>
          </a:p>
          <a:p>
            <a:pPr eaLnBrk="1" hangingPunct="1">
              <a:spcBef>
                <a:spcPct val="50000"/>
              </a:spcBef>
            </a:pPr>
            <a:r>
              <a:rPr lang="en-US" sz="1600"/>
              <a:t>(What happens when n, d, s change?)</a:t>
            </a:r>
          </a:p>
          <a:p>
            <a:pPr eaLnBrk="1" hangingPunct="1">
              <a:spcBef>
                <a:spcPct val="50000"/>
              </a:spcBef>
            </a:pPr>
            <a:r>
              <a:rPr lang="en-US" sz="1600"/>
              <a:t>(How about technological change?)</a:t>
            </a:r>
          </a:p>
        </p:txBody>
      </p:sp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600200"/>
            <a:ext cx="4398963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>
            <a:off x="4754563" y="4572000"/>
            <a:ext cx="685800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878263" y="4572000"/>
            <a:ext cx="685800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H="1" flipV="1">
            <a:off x="4754563" y="3505200"/>
            <a:ext cx="884237" cy="45720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6" name="TextBox 4"/>
          <p:cNvSpPr txBox="1">
            <a:spLocks noChangeArrowheads="1"/>
          </p:cNvSpPr>
          <p:nvPr/>
        </p:nvSpPr>
        <p:spPr bwMode="auto">
          <a:xfrm>
            <a:off x="5791200" y="3733800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2297" name="TextBox 5"/>
          <p:cNvSpPr txBox="1">
            <a:spLocks noChangeArrowheads="1"/>
          </p:cNvSpPr>
          <p:nvPr/>
        </p:nvSpPr>
        <p:spPr bwMode="auto">
          <a:xfrm>
            <a:off x="5638800" y="3581400"/>
            <a:ext cx="1371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600"/>
              <a:t>Steady State: Where </a:t>
            </a:r>
            <a:r>
              <a:rPr lang="en-US" sz="1600">
                <a:sym typeface="Symbol" pitchFamily="18" charset="2"/>
              </a:rPr>
              <a:t>k=0</a:t>
            </a:r>
            <a:endParaRPr lang="en-US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Higher Savings Rate Raises Income/Worker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81200"/>
            <a:ext cx="5248275" cy="465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95300" y="152400"/>
            <a:ext cx="8420100" cy="1096963"/>
          </a:xfrm>
        </p:spPr>
        <p:txBody>
          <a:bodyPr/>
          <a:lstStyle/>
          <a:p>
            <a:r>
              <a:rPr lang="en-US" sz="4000" smtClean="0"/>
              <a:t>Can the Savings Rate Be </a:t>
            </a:r>
            <a:r>
              <a:rPr lang="en-US" sz="4000" i="1" smtClean="0"/>
              <a:t>Too</a:t>
            </a:r>
            <a:r>
              <a:rPr lang="en-US" sz="4000" smtClean="0"/>
              <a:t> High?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14400" y="3962400"/>
            <a:ext cx="7391400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/>
              <a:t>Chinese people older than 50 save more than 60 percent of their income. They remember the “bitter years:” </a:t>
            </a:r>
          </a:p>
          <a:p>
            <a:r>
              <a:rPr lang="en-US"/>
              <a:t>	- the Great Famine (1958 to 1961)</a:t>
            </a:r>
          </a:p>
          <a:p>
            <a:pPr>
              <a:spcAft>
                <a:spcPts val="600"/>
              </a:spcAft>
            </a:pPr>
            <a:r>
              <a:rPr lang="en-US"/>
              <a:t>	- violence of the Cultural Revolution (1966 to 1976) </a:t>
            </a:r>
          </a:p>
          <a:p>
            <a:r>
              <a:rPr lang="en-US"/>
              <a:t>One young Chinese man said: “</a:t>
            </a:r>
            <a:r>
              <a:rPr lang="en-US" i="1"/>
              <a:t>Maybe I’m too busy to have a lot of time spending money</a:t>
            </a:r>
            <a:r>
              <a:rPr lang="en-US"/>
              <a:t>.”</a:t>
            </a:r>
            <a:endParaRPr lang="en-US" b="1"/>
          </a:p>
          <a:p>
            <a:endParaRPr lang="en-US" b="1"/>
          </a:p>
        </p:txBody>
      </p:sp>
      <p:sp>
        <p:nvSpPr>
          <p:cNvPr id="14340" name="TextBox 7"/>
          <p:cNvSpPr txBox="1">
            <a:spLocks noChangeArrowheads="1"/>
          </p:cNvSpPr>
          <p:nvPr/>
        </p:nvSpPr>
        <p:spPr bwMode="auto">
          <a:xfrm>
            <a:off x="114300" y="5948363"/>
            <a:ext cx="8991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200"/>
              <a:t>Source Data: OECD, World Bank, Standard Chartered, Turkish State Planning Office, British Office for National Statistics</a:t>
            </a:r>
          </a:p>
          <a:p>
            <a:pPr eaLnBrk="1" hangingPunct="1"/>
            <a:r>
              <a:rPr lang="en-US" sz="800"/>
              <a:t>http://www.businessweek.com/printer/articles/46918-how-household-savings-stack-up-in-asia-the-west-and-latin-america</a:t>
            </a:r>
          </a:p>
          <a:p>
            <a:pPr eaLnBrk="1" hangingPunct="1"/>
            <a:r>
              <a:rPr lang="en-US" sz="1200" b="1"/>
              <a:t>Keith B. Richburg, “Getting Chinese to stop saving and start spending is a hard sell.” </a:t>
            </a:r>
            <a:r>
              <a:rPr lang="en-US" sz="1200" b="1" i="1"/>
              <a:t>The Washington Post</a:t>
            </a:r>
            <a:r>
              <a:rPr lang="en-US" sz="1200" b="1"/>
              <a:t>, 7/5/2012, </a:t>
            </a:r>
          </a:p>
          <a:p>
            <a:pPr eaLnBrk="1" hangingPunct="1"/>
            <a:r>
              <a:rPr lang="en-US" sz="800"/>
              <a:t>http://www.washingtonpost.com/world/asia_pacific/getting-chinese-to-stop-saving-and-start-spending-is-a-hard-sell/2012/07/04/gJQAc7P6OW_story.html</a:t>
            </a:r>
          </a:p>
        </p:txBody>
      </p:sp>
      <p:pic>
        <p:nvPicPr>
          <p:cNvPr id="1434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350" y="1076325"/>
            <a:ext cx="5651500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Explaining Household Savings</a:t>
            </a:r>
            <a:br>
              <a:rPr lang="en-US" smtClean="0"/>
            </a:br>
            <a:r>
              <a:rPr lang="en-US" sz="800" smtClean="0"/>
              <a:t>http://www.businessweek.com/printer/articles/46918-how-household-savings-stack-up-in-asia-the-west-and-latin-america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5029200"/>
          </a:xfrm>
        </p:spPr>
        <p:txBody>
          <a:bodyPr/>
          <a:lstStyle/>
          <a:p>
            <a:r>
              <a:rPr lang="en-US" sz="1400" b="1" smtClean="0"/>
              <a:t>China: 38%</a:t>
            </a:r>
          </a:p>
          <a:p>
            <a:pPr lvl="1"/>
            <a:r>
              <a:rPr lang="en-US" sz="1000" smtClean="0"/>
              <a:t>No national safety net</a:t>
            </a:r>
          </a:p>
          <a:p>
            <a:r>
              <a:rPr lang="en-US" sz="1400" b="1" smtClean="0"/>
              <a:t>India: 34.7%</a:t>
            </a:r>
          </a:p>
          <a:p>
            <a:pPr lvl="1"/>
            <a:r>
              <a:rPr lang="en-US" sz="1000" smtClean="0"/>
              <a:t>India's savings rate has been building along with the acceleration of its GDP growth</a:t>
            </a:r>
          </a:p>
          <a:p>
            <a:r>
              <a:rPr lang="en-US" sz="1400" b="1" smtClean="0"/>
              <a:t>Turkey: 19.5%</a:t>
            </a:r>
          </a:p>
          <a:p>
            <a:pPr lvl="1"/>
            <a:r>
              <a:rPr lang="en-US" sz="1000" smtClean="0"/>
              <a:t>Turkish savings, high by U.S. standards, are not enough for a developing country</a:t>
            </a:r>
          </a:p>
          <a:p>
            <a:r>
              <a:rPr lang="en-US" sz="1400" b="1" smtClean="0"/>
              <a:t>Switzerland: 14.3%</a:t>
            </a:r>
          </a:p>
          <a:p>
            <a:pPr lvl="1"/>
            <a:r>
              <a:rPr lang="en-US" sz="1000" smtClean="0"/>
              <a:t>The Swiss vie with Swedes and Austrians to be the top savers in the West</a:t>
            </a:r>
          </a:p>
          <a:p>
            <a:r>
              <a:rPr lang="en-US" sz="1400" b="1" smtClean="0"/>
              <a:t>Ireland: 12.3%</a:t>
            </a:r>
          </a:p>
          <a:p>
            <a:pPr lvl="1"/>
            <a:r>
              <a:rPr lang="en-US" sz="1000" smtClean="0"/>
              <a:t>The Irish savings rate quadrupled over two years in response to the financial crisis</a:t>
            </a:r>
          </a:p>
          <a:p>
            <a:r>
              <a:rPr lang="en-US" sz="1400" b="1" smtClean="0"/>
              <a:t>Britain: 7%</a:t>
            </a:r>
          </a:p>
          <a:p>
            <a:pPr lvl="1"/>
            <a:r>
              <a:rPr lang="en-US" sz="1000" smtClean="0"/>
              <a:t>British savings have declined sharply since the early 1990s</a:t>
            </a:r>
          </a:p>
          <a:p>
            <a:r>
              <a:rPr lang="en-US" sz="1400" b="1" smtClean="0"/>
              <a:t>Brazil: 6.8%</a:t>
            </a:r>
          </a:p>
          <a:p>
            <a:pPr lvl="1"/>
            <a:r>
              <a:rPr lang="en-US" sz="1000" smtClean="0"/>
              <a:t>Latin American economies generally have low savings rates</a:t>
            </a:r>
          </a:p>
          <a:p>
            <a:r>
              <a:rPr lang="en-US" sz="1400" b="1" smtClean="0"/>
              <a:t>U.S.: 3.9%</a:t>
            </a:r>
          </a:p>
          <a:p>
            <a:pPr lvl="1"/>
            <a:r>
              <a:rPr lang="en-US" sz="1000" smtClean="0"/>
              <a:t>U.S. savings are up from a 1.7% low but far below a postwar average of 7% or so</a:t>
            </a:r>
          </a:p>
          <a:p>
            <a:r>
              <a:rPr lang="en-US" sz="1400" b="1" smtClean="0"/>
              <a:t>Japan: 2.8%</a:t>
            </a:r>
          </a:p>
          <a:p>
            <a:pPr lvl="1"/>
            <a:r>
              <a:rPr lang="en-US" sz="1000" smtClean="0"/>
              <a:t>The savings decline in Japan from 15% in 1992 is the most dramatic in the industrialized world</a:t>
            </a:r>
          </a:p>
          <a:p>
            <a:r>
              <a:rPr lang="en-US" sz="1400" b="1" smtClean="0"/>
              <a:t>Austraila: 2.5%</a:t>
            </a:r>
          </a:p>
          <a:p>
            <a:pPr lvl="1"/>
            <a:r>
              <a:rPr lang="en-US" sz="1000" smtClean="0"/>
              <a:t>The Australians, like the Americans, have had a huge housing boom compensating for the loss in savings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Higher Population Growth or Depreciation Do the Opposite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828800"/>
            <a:ext cx="5195888" cy="457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Some Testable Implications of the Solow Model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2209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mtClean="0">
                <a:solidFill>
                  <a:srgbClr val="FF0000"/>
                </a:solidFill>
                <a:sym typeface="Symbol" pitchFamily="18" charset="2"/>
              </a:rPr>
              <a:t> </a:t>
            </a:r>
            <a:r>
              <a:rPr lang="en-US" smtClean="0"/>
              <a:t>Big success stories have growing capital per worker</a:t>
            </a:r>
          </a:p>
          <a:p>
            <a:pPr lvl="1"/>
            <a:r>
              <a:rPr lang="en-US" smtClean="0"/>
              <a:t>China, Asian Tigers confirm this</a:t>
            </a:r>
          </a:p>
          <a:p>
            <a:pPr lvl="1"/>
            <a:r>
              <a:rPr lang="en-US" smtClean="0"/>
              <a:t>Higher k means higher productivity, wages</a:t>
            </a: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267200"/>
            <a:ext cx="4445000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/>
          <a:lstStyle/>
          <a:p>
            <a:r>
              <a:rPr lang="en-US" smtClean="0"/>
              <a:t>You Always Come Back to the Steady State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6115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 </a:t>
            </a:r>
            <a:r>
              <a:rPr lang="en-US" dirty="0" smtClean="0"/>
              <a:t>Shocks can throw economies off their steady state—but they eventually return</a:t>
            </a:r>
          </a:p>
          <a:p>
            <a:pPr lvl="1">
              <a:defRPr/>
            </a:pPr>
            <a:r>
              <a:rPr lang="en-US" dirty="0" smtClean="0"/>
              <a:t>See the bombing Vietnam box</a:t>
            </a:r>
          </a:p>
          <a:p>
            <a:pPr lvl="1">
              <a:defRPr/>
            </a:pPr>
            <a:r>
              <a:rPr lang="en-US" dirty="0" smtClean="0"/>
              <a:t>Berkeley and Oakland after the ’91 fire</a:t>
            </a:r>
          </a:p>
          <a:p>
            <a:pPr lvl="1">
              <a:defRPr/>
            </a:pPr>
            <a:r>
              <a:rPr lang="en-US" dirty="0" smtClean="0"/>
              <a:t>New Orleans after Katrina? </a:t>
            </a:r>
            <a:endParaRPr lang="en-US" sz="6600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Convergence Hypothesis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295400"/>
          </a:xfrm>
        </p:spPr>
        <p:txBody>
          <a:bodyPr/>
          <a:lstStyle/>
          <a:p>
            <a:r>
              <a:rPr lang="en-US" smtClean="0"/>
              <a:t>Given s and n, countries’ incomes should converge. Lower income, higher growth?</a:t>
            </a:r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819400"/>
            <a:ext cx="4433888" cy="359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1" name="TextBox 3"/>
          <p:cNvSpPr txBox="1">
            <a:spLocks noChangeArrowheads="1"/>
          </p:cNvSpPr>
          <p:nvPr/>
        </p:nvSpPr>
        <p:spPr bwMode="auto">
          <a:xfrm>
            <a:off x="5913438" y="3200400"/>
            <a:ext cx="2773362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/>
              <a:t>Are poor countries growing faster than rich ones?</a:t>
            </a:r>
          </a:p>
          <a:p>
            <a:pPr eaLnBrk="1" hangingPunct="1"/>
            <a:r>
              <a:rPr lang="en-US" sz="2800"/>
              <a:t>  -Hard to see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09600" y="252413"/>
            <a:ext cx="4343400" cy="3154362"/>
          </a:xfrm>
        </p:spPr>
        <p:txBody>
          <a:bodyPr/>
          <a:lstStyle/>
          <a:p>
            <a:r>
              <a:rPr lang="en-US" sz="3600" smtClean="0"/>
              <a:t>Growth in aggregate income should be explained by growth in labor and capital.</a:t>
            </a:r>
            <a:br>
              <a:rPr lang="en-US" sz="3600" smtClean="0"/>
            </a:br>
            <a:r>
              <a:rPr lang="en-US" sz="3600" smtClean="0"/>
              <a:t>Is it?</a:t>
            </a:r>
          </a:p>
        </p:txBody>
      </p:sp>
      <p:pic>
        <p:nvPicPr>
          <p:cNvPr id="2048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581400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25" y="1460500"/>
            <a:ext cx="2727325" cy="533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TextBox 2"/>
          <p:cNvSpPr txBox="1">
            <a:spLocks noChangeArrowheads="1"/>
          </p:cNvSpPr>
          <p:nvPr/>
        </p:nvSpPr>
        <p:spPr bwMode="auto">
          <a:xfrm>
            <a:off x="5927725" y="117475"/>
            <a:ext cx="2689225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i="1"/>
              <a:t>“I Just Ran Two Million Regressions.” </a:t>
            </a:r>
          </a:p>
          <a:p>
            <a:pPr eaLnBrk="1" hangingPunct="1"/>
            <a:r>
              <a:rPr lang="en-US" sz="1000"/>
              <a:t>Xavier X. Sala-I-Martin, </a:t>
            </a:r>
            <a:r>
              <a:rPr lang="en-US" sz="1000" i="1"/>
              <a:t>American Economic Review </a:t>
            </a:r>
            <a:r>
              <a:rPr lang="en-US" sz="1000"/>
              <a:t>87(2): 178-83, 1987.</a:t>
            </a:r>
          </a:p>
        </p:txBody>
      </p:sp>
      <p:graphicFrame>
        <p:nvGraphicFramePr>
          <p:cNvPr id="20486" name="Object 3"/>
          <p:cNvGraphicFramePr>
            <a:graphicFrameLocks noChangeAspect="1"/>
          </p:cNvGraphicFramePr>
          <p:nvPr/>
        </p:nvGraphicFramePr>
        <p:xfrm>
          <a:off x="6054725" y="1122363"/>
          <a:ext cx="23368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name="Equation" r:id="rId5" imgW="2336760" imgH="228600" progId="Equation.DSMT4">
                  <p:embed/>
                </p:oleObj>
              </mc:Choice>
              <mc:Fallback>
                <p:oleObj name="Equation" r:id="rId5" imgW="233676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54725" y="1122363"/>
                        <a:ext cx="2336800" cy="22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Oval 4"/>
          <p:cNvSpPr/>
          <p:nvPr/>
        </p:nvSpPr>
        <p:spPr>
          <a:xfrm>
            <a:off x="6999288" y="2289175"/>
            <a:ext cx="457200" cy="168275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978650" y="2536825"/>
            <a:ext cx="457200" cy="168275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978650" y="2784475"/>
            <a:ext cx="457200" cy="168275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970713" y="3040063"/>
            <a:ext cx="457200" cy="168275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948488" y="6416675"/>
            <a:ext cx="457200" cy="166688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959600" y="3170238"/>
            <a:ext cx="457200" cy="166687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951663" y="3798888"/>
            <a:ext cx="457200" cy="166687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6954838" y="5170488"/>
            <a:ext cx="457200" cy="166687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6972300" y="5407025"/>
            <a:ext cx="457200" cy="166688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6943725" y="6030913"/>
            <a:ext cx="457200" cy="168275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948488" y="6286500"/>
            <a:ext cx="457200" cy="168275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6943725" y="4044950"/>
            <a:ext cx="457200" cy="168275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970713" y="2911475"/>
            <a:ext cx="457200" cy="166688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932613" y="6543675"/>
            <a:ext cx="485775" cy="157163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6924675" y="3670300"/>
            <a:ext cx="485775" cy="157163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6927850" y="3416300"/>
            <a:ext cx="485775" cy="157163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6" grpId="0" animBg="1"/>
      <p:bldP spid="25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Things Explaining Growth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590800" y="1600200"/>
            <a:ext cx="4495800" cy="4525963"/>
          </a:xfrm>
        </p:spPr>
        <p:txBody>
          <a:bodyPr/>
          <a:lstStyle/>
          <a:p>
            <a:r>
              <a:rPr lang="en-US" smtClean="0"/>
              <a:t>Capital investment</a:t>
            </a:r>
          </a:p>
          <a:p>
            <a:r>
              <a:rPr lang="en-US" smtClean="0"/>
              <a:t>Political rights</a:t>
            </a:r>
          </a:p>
          <a:p>
            <a:r>
              <a:rPr lang="en-US" smtClean="0"/>
              <a:t>Openness to trade</a:t>
            </a:r>
          </a:p>
          <a:p>
            <a:r>
              <a:rPr lang="en-US" smtClean="0"/>
              <a:t>Black markets</a:t>
            </a:r>
          </a:p>
          <a:p>
            <a:r>
              <a:rPr lang="en-US" smtClean="0"/>
              <a:t>Colonial legacy</a:t>
            </a:r>
          </a:p>
          <a:p>
            <a:r>
              <a:rPr lang="en-US" smtClean="0"/>
              <a:t>War</a:t>
            </a:r>
          </a:p>
          <a:p>
            <a:r>
              <a:rPr lang="en-US" smtClean="0"/>
              <a:t>Religion</a:t>
            </a:r>
          </a:p>
          <a:p>
            <a:r>
              <a:rPr lang="en-US" smtClean="0"/>
              <a:t>…to name a few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Biggest Question of All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en-US" smtClean="0"/>
              <a:t>What explains the production function?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en-US" smtClean="0"/>
              <a:t>That’s where technological change is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en-US" smtClean="0"/>
              <a:t>Henry Ford, the internet, and my teeth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en-US" smtClean="0"/>
              <a:t>Concentration of technological change in rich countries keeps convergence from happening (increasing returns to scale)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en-US" smtClean="0"/>
              <a:t>What makes production functions change?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Endogenous Growth</a:t>
            </a:r>
          </a:p>
        </p:txBody>
      </p:sp>
      <p:graphicFrame>
        <p:nvGraphicFramePr>
          <p:cNvPr id="23555" name="Object 4"/>
          <p:cNvGraphicFramePr>
            <a:graphicFrameLocks noChangeAspect="1"/>
          </p:cNvGraphicFramePr>
          <p:nvPr>
            <p:ph sz="half" idx="1"/>
          </p:nvPr>
        </p:nvGraphicFramePr>
        <p:xfrm>
          <a:off x="914400" y="2590800"/>
          <a:ext cx="91440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name="Equation" r:id="rId3" imgW="215619" imgH="177569" progId="Equation.DSMT4">
                  <p:embed/>
                </p:oleObj>
              </mc:Choice>
              <mc:Fallback>
                <p:oleObj name="Equation" r:id="rId3" imgW="215619" imgH="177569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590800"/>
                        <a:ext cx="914400" cy="75247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8550" name="Object 6"/>
          <p:cNvGraphicFramePr>
            <a:graphicFrameLocks noChangeAspect="1"/>
          </p:cNvGraphicFramePr>
          <p:nvPr>
            <p:ph sz="quarter" idx="2"/>
          </p:nvPr>
        </p:nvGraphicFramePr>
        <p:xfrm>
          <a:off x="2819400" y="1981200"/>
          <a:ext cx="5867400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5" imgW="1396394" imgH="203112" progId="Equation.DSMT4">
                  <p:embed/>
                </p:oleObj>
              </mc:Choice>
              <mc:Fallback>
                <p:oleObj name="Equation" r:id="rId5" imgW="1396394" imgH="203112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1981200"/>
                        <a:ext cx="5867400" cy="85407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556" name="Line 12"/>
          <p:cNvSpPr>
            <a:spLocks noChangeShapeType="1"/>
          </p:cNvSpPr>
          <p:nvPr/>
        </p:nvSpPr>
        <p:spPr bwMode="auto">
          <a:xfrm>
            <a:off x="1828800" y="2667000"/>
            <a:ext cx="990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08558" name="AutoShape 14"/>
          <p:cNvCxnSpPr>
            <a:cxnSpLocks noChangeShapeType="1"/>
          </p:cNvCxnSpPr>
          <p:nvPr/>
        </p:nvCxnSpPr>
        <p:spPr bwMode="auto">
          <a:xfrm rot="-5400000" flipH="1" flipV="1">
            <a:off x="3257550" y="95250"/>
            <a:ext cx="609600" cy="4381500"/>
          </a:xfrm>
          <a:prstGeom prst="bentConnector3">
            <a:avLst>
              <a:gd name="adj1" fmla="val -375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8559" name="Text Box 15"/>
          <p:cNvSpPr txBox="1">
            <a:spLocks noChangeArrowheads="1"/>
          </p:cNvSpPr>
          <p:nvPr/>
        </p:nvSpPr>
        <p:spPr bwMode="auto">
          <a:xfrm>
            <a:off x="2895600" y="3352800"/>
            <a:ext cx="5867400" cy="2657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/>
              <a:t>Keys to Increasing Returns to Scale</a:t>
            </a:r>
          </a:p>
          <a:p>
            <a:pPr eaLnBrk="1" hangingPunct="1">
              <a:spcBef>
                <a:spcPct val="50000"/>
              </a:spcBef>
            </a:pPr>
            <a:r>
              <a:rPr lang="en-US" sz="2400"/>
              <a:t>	Technological change (new f(k))</a:t>
            </a:r>
          </a:p>
          <a:p>
            <a:pPr eaLnBrk="1" hangingPunct="1">
              <a:spcBef>
                <a:spcPct val="50000"/>
              </a:spcBef>
            </a:pPr>
            <a:r>
              <a:rPr lang="en-US" sz="2400"/>
              <a:t>	Spillover effects</a:t>
            </a:r>
          </a:p>
          <a:p>
            <a:pPr eaLnBrk="1" hangingPunct="1">
              <a:spcBef>
                <a:spcPct val="50000"/>
              </a:spcBef>
            </a:pPr>
            <a:r>
              <a:rPr lang="en-US" sz="2400"/>
              <a:t>	Agglomeration effects</a:t>
            </a:r>
          </a:p>
        </p:txBody>
      </p:sp>
      <p:cxnSp>
        <p:nvCxnSpPr>
          <p:cNvPr id="108560" name="AutoShape 16"/>
          <p:cNvCxnSpPr>
            <a:cxnSpLocks noChangeShapeType="1"/>
            <a:endCxn id="108559" idx="1"/>
          </p:cNvCxnSpPr>
          <p:nvPr/>
        </p:nvCxnSpPr>
        <p:spPr bwMode="auto">
          <a:xfrm rot="16200000" flipH="1">
            <a:off x="1464468" y="3250407"/>
            <a:ext cx="1338263" cy="15240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8561" name="AutoShape 17"/>
          <p:cNvCxnSpPr>
            <a:cxnSpLocks noChangeShapeType="1"/>
          </p:cNvCxnSpPr>
          <p:nvPr/>
        </p:nvCxnSpPr>
        <p:spPr bwMode="auto">
          <a:xfrm flipV="1">
            <a:off x="5753100" y="2835275"/>
            <a:ext cx="0" cy="508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8563" name="Text Box 19"/>
          <p:cNvSpPr txBox="1">
            <a:spLocks noChangeArrowheads="1"/>
          </p:cNvSpPr>
          <p:nvPr/>
        </p:nvSpPr>
        <p:spPr bwMode="auto">
          <a:xfrm>
            <a:off x="2971800" y="1371600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6" grpId="0" animBg="1"/>
      <p:bldP spid="108559" grpId="0" animBg="1"/>
      <p:bldP spid="10856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7145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smtClean="0"/>
              <a:t>From Solow to Endogenous (“New”) Growth Models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5029200"/>
          </a:xfrm>
        </p:spPr>
        <p:txBody>
          <a:bodyPr/>
          <a:lstStyle/>
          <a:p>
            <a:pPr eaLnBrk="1" hangingPunct="1"/>
            <a:r>
              <a:rPr lang="en-US" sz="2400" smtClean="0"/>
              <a:t>Key difference:  Increasing Returns to Scale:  Doubling inputs more than doubles output.  How?</a:t>
            </a:r>
          </a:p>
          <a:p>
            <a:pPr eaLnBrk="1" hangingPunct="1"/>
            <a:r>
              <a:rPr lang="en-US" sz="2400" smtClean="0"/>
              <a:t>Positive externalities:  </a:t>
            </a:r>
          </a:p>
          <a:p>
            <a:pPr lvl="1" eaLnBrk="1" hangingPunct="1"/>
            <a:r>
              <a:rPr lang="en-US" sz="2000" smtClean="0"/>
              <a:t>Effect of my education on yours</a:t>
            </a:r>
          </a:p>
          <a:p>
            <a:pPr lvl="1" eaLnBrk="1" hangingPunct="1"/>
            <a:r>
              <a:rPr lang="en-US" sz="2000" smtClean="0"/>
              <a:t>Spread of new ideas (e.g., Ford’s assembly line; “spillovers”)</a:t>
            </a:r>
          </a:p>
          <a:p>
            <a:pPr lvl="1" eaLnBrk="1" hangingPunct="1"/>
            <a:r>
              <a:rPr lang="en-US" sz="2000" smtClean="0"/>
              <a:t>R&amp;D Investments -&gt; new knowledge benefiting everyone</a:t>
            </a:r>
          </a:p>
          <a:p>
            <a:pPr lvl="1" eaLnBrk="1" hangingPunct="1"/>
            <a:r>
              <a:rPr lang="en-US" sz="2000" smtClean="0"/>
              <a:t>The internet</a:t>
            </a:r>
          </a:p>
          <a:p>
            <a:pPr lvl="1" eaLnBrk="1" hangingPunct="1"/>
            <a:r>
              <a:rPr lang="en-US" sz="2000" smtClean="0"/>
              <a:t>Digital bite wings at the dentist</a:t>
            </a:r>
          </a:p>
          <a:p>
            <a:pPr lvl="1" eaLnBrk="1" hangingPunct="1"/>
            <a:r>
              <a:rPr lang="en-US" sz="2000" smtClean="0"/>
              <a:t>Growth perpetuates itself through technological change</a:t>
            </a:r>
          </a:p>
          <a:p>
            <a:pPr lvl="1" eaLnBrk="1" hangingPunct="1"/>
            <a:r>
              <a:rPr lang="en-US" sz="2000" smtClean="0"/>
              <a:t>Does this apply to LDCs?  </a:t>
            </a:r>
          </a:p>
          <a:p>
            <a:pPr lvl="2" eaLnBrk="1" hangingPunct="1"/>
            <a:r>
              <a:rPr lang="en-US" sz="2000" smtClean="0"/>
              <a:t>They can grow rapidly by adapting technologies developed in countries with high R&amp;D capability</a:t>
            </a:r>
            <a:r>
              <a:rPr lang="en-US" smtClean="0"/>
              <a:t> </a:t>
            </a:r>
          </a:p>
          <a:p>
            <a:pPr eaLnBrk="1" hangingPunct="1"/>
            <a:r>
              <a:rPr lang="en-US" sz="2400" smtClean="0"/>
              <a:t>Agglomeration facilitates this (Silicon Valley, Bangalore)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54162"/>
          </a:xfrm>
        </p:spPr>
        <p:txBody>
          <a:bodyPr/>
          <a:lstStyle/>
          <a:p>
            <a:r>
              <a:rPr lang="en-US" smtClean="0"/>
              <a:t>A Different Kind of Steady State: The Poverty Trap</a:t>
            </a:r>
            <a:br>
              <a:rPr lang="en-US" smtClean="0"/>
            </a:br>
            <a:r>
              <a:rPr lang="en-US" sz="2400" smtClean="0"/>
              <a:t>(from Chapter 3)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743200"/>
            <a:ext cx="4972050" cy="377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/>
          <a:lstStyle/>
          <a:p>
            <a:r>
              <a:rPr lang="en-US" smtClean="0"/>
              <a:t>What’s the Answer, Then?</a:t>
            </a:r>
            <a:br>
              <a:rPr lang="en-US" smtClean="0"/>
            </a:br>
            <a:r>
              <a:rPr lang="en-US" smtClean="0"/>
              <a:t>Easterly vs. Sachs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54025" y="2286000"/>
            <a:ext cx="8229600" cy="3535363"/>
          </a:xfrm>
        </p:spPr>
        <p:txBody>
          <a:bodyPr/>
          <a:lstStyle/>
          <a:p>
            <a:r>
              <a:rPr lang="en-US" smtClean="0"/>
              <a:t>William Easterly (</a:t>
            </a:r>
            <a:r>
              <a:rPr lang="en-US" i="1" smtClean="0"/>
              <a:t>The Elusive Quest for Growth</a:t>
            </a:r>
            <a:r>
              <a:rPr lang="en-US" smtClean="0"/>
              <a:t>): Getting incentives right; how aid can be bad</a:t>
            </a:r>
          </a:p>
          <a:p>
            <a:r>
              <a:rPr lang="en-US" smtClean="0"/>
              <a:t>Jeffrey Sachs (</a:t>
            </a:r>
            <a:r>
              <a:rPr lang="en-US" i="1" smtClean="0"/>
              <a:t>The End of Poverty</a:t>
            </a:r>
            <a:r>
              <a:rPr lang="en-US" smtClean="0"/>
              <a:t>): The millennium villages: Development with massive aid</a:t>
            </a:r>
          </a:p>
          <a:p>
            <a:r>
              <a:rPr lang="en-US" smtClean="0"/>
              <a:t>Who’s Right?</a:t>
            </a:r>
          </a:p>
          <a:p>
            <a:endParaRPr lang="en-US" smtClean="0"/>
          </a:p>
        </p:txBody>
      </p:sp>
      <p:pic>
        <p:nvPicPr>
          <p:cNvPr id="26628" name="Picture 6" descr="File:Elusive Quest for Growth by William Easter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935538"/>
            <a:ext cx="1163638" cy="173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8" descr="Front Co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935538"/>
            <a:ext cx="1106488" cy="1719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1119</TotalTime>
  <Words>889</Words>
  <Application>Microsoft Office PowerPoint</Application>
  <PresentationFormat>On-screen Show (4:3)</PresentationFormat>
  <Paragraphs>118</Paragraphs>
  <Slides>25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Symbol</vt:lpstr>
      <vt:lpstr>Default Design</vt:lpstr>
      <vt:lpstr>Equation</vt:lpstr>
      <vt:lpstr>MathType 6.0 Equation</vt:lpstr>
      <vt:lpstr>MathType 5.0 Equation</vt:lpstr>
      <vt:lpstr>Chapter 6</vt:lpstr>
      <vt:lpstr>Growth in History</vt:lpstr>
      <vt:lpstr>Contrasting Growth Experiences</vt:lpstr>
      <vt:lpstr>Why Do Some Countries Grow Faster Than Others?</vt:lpstr>
      <vt:lpstr>…And Some Grow Very Fast?</vt:lpstr>
      <vt:lpstr>What Explains This?  (The Quest for the Holy Grail of Growth)</vt:lpstr>
      <vt:lpstr>Starting Point: How Does Income Get Produced?</vt:lpstr>
      <vt:lpstr>A Basic Growth Model</vt:lpstr>
      <vt:lpstr>The Solow Model (Neoclassical Growth Model)</vt:lpstr>
      <vt:lpstr>The Solow Equation</vt:lpstr>
      <vt:lpstr>The Solow Diagram</vt:lpstr>
      <vt:lpstr>A Higher Savings Rate Raises Income/Worker</vt:lpstr>
      <vt:lpstr>Can the Savings Rate Be Too High?</vt:lpstr>
      <vt:lpstr>Explaining Household Savings http://www.businessweek.com/printer/articles/46918-how-household-savings-stack-up-in-asia-the-west-and-latin-america</vt:lpstr>
      <vt:lpstr>Higher Population Growth or Depreciation Do the Opposite</vt:lpstr>
      <vt:lpstr>Some Testable Implications of the Solow Model</vt:lpstr>
      <vt:lpstr>You Always Come Back to the Steady State</vt:lpstr>
      <vt:lpstr>The Convergence Hypothesis</vt:lpstr>
      <vt:lpstr>Growth in aggregate income should be explained by growth in labor and capital. Is it?</vt:lpstr>
      <vt:lpstr>Things Explaining Growth</vt:lpstr>
      <vt:lpstr>The Biggest Question of All</vt:lpstr>
      <vt:lpstr>Endogenous Growth</vt:lpstr>
      <vt:lpstr>From Solow to Endogenous (“New”) Growth Models</vt:lpstr>
      <vt:lpstr>A Different Kind of Steady State: The Poverty Trap (from Chapter 3)</vt:lpstr>
      <vt:lpstr>What’s the Answer, Then? Easterly vs. Sachs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Chapters 3-4</dc:title>
  <dc:creator>JE Taylor</dc:creator>
  <cp:lastModifiedBy>J. Edward Taylor</cp:lastModifiedBy>
  <cp:revision>38</cp:revision>
  <dcterms:created xsi:type="dcterms:W3CDTF">2010-01-19T20:07:07Z</dcterms:created>
  <dcterms:modified xsi:type="dcterms:W3CDTF">2012-10-31T00:50:12Z</dcterms:modified>
</cp:coreProperties>
</file>